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61" r:id="rId5"/>
    <p:sldId id="258" r:id="rId6"/>
    <p:sldId id="259" r:id="rId7"/>
    <p:sldId id="265" r:id="rId8"/>
    <p:sldId id="266" r:id="rId9"/>
    <p:sldId id="263" r:id="rId10"/>
    <p:sldId id="267" r:id="rId11"/>
    <p:sldId id="264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5046F3-F295-A24D-9876-6B4837812741}">
          <p14:sldIdLst>
            <p14:sldId id="256"/>
            <p14:sldId id="257"/>
            <p14:sldId id="262"/>
            <p14:sldId id="261"/>
            <p14:sldId id="258"/>
            <p14:sldId id="259"/>
            <p14:sldId id="265"/>
            <p14:sldId id="266"/>
            <p14:sldId id="263"/>
            <p14:sldId id="267"/>
            <p14:sldId id="264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6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961"/>
  </p:normalViewPr>
  <p:slideViewPr>
    <p:cSldViewPr snapToGrid="0" snapToObjects="1">
      <p:cViewPr>
        <p:scale>
          <a:sx n="110" d="100"/>
          <a:sy n="110" d="100"/>
        </p:scale>
        <p:origin x="6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018BE-6373-0048-A49B-2681D568FA0C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04B9A-876D-0145-9DEF-F9B92DC6E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5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– unlabeled dataset - 677,566 total passwords</a:t>
            </a:r>
          </a:p>
          <a:p>
            <a:endParaRPr lang="en-US" b="1" dirty="0"/>
          </a:p>
          <a:p>
            <a:r>
              <a:rPr lang="en-US" b="1" dirty="0"/>
              <a:t>Password Length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Average: 7.23 characters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Min: 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Max: 27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Analysis – labeled dataset – 65,534 total passwords</a:t>
            </a:r>
          </a:p>
          <a:p>
            <a:endParaRPr lang="en-US" b="1" dirty="0"/>
          </a:p>
          <a:p>
            <a:r>
              <a:rPr lang="en-US" b="1" dirty="0"/>
              <a:t>Password Length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Average: 9.98 characters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Min: 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Max: 220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04B9A-876D-0145-9DEF-F9B92DC6E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8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– both labeled and unlabeled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04B9A-876D-0145-9DEF-F9B92DC6E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66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304B9A-876D-0145-9DEF-F9B92DC6E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40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A269-9189-674D-A38D-52F0B4683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DFEA8-6680-004D-B48A-D1C70C1BA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099DE-CF77-AD48-A591-F57AC04C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A8570-52F1-6E43-A586-869B34B0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C8DAE-39E5-8F46-8DDA-B3306C28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3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8041-5706-3943-A4AA-56393259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57A444-39AB-F841-B494-A247DF4CF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86AB3-387C-AB44-9DA9-57ED79712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1C618-9470-9C46-A382-3A5C80AD5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FCABB-7B12-8044-AB0E-71C9C790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8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2B5263-C12E-6B42-9AC7-3A22C99F5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D48E2-0091-734E-9F08-4DC398DA3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53313-0E77-D746-A4E4-145EC64C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16CD3-2434-D64A-97A9-5BAB94D5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1B368-5687-1F4A-963B-C0B97569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8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DCBB-9400-824C-852E-50DCD687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7BB05-053E-6E45-A0A9-E0F7A7351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982E2-9DFE-9640-8E74-94710E424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4D068-57A0-674A-A421-30E41AB7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0FBF2-2888-F145-8559-9CA9CA852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9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C90F-3B14-8F4F-9AFF-1EE6E41F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BD991-0A25-8047-AAC7-1B5DBF807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2425B-E3C7-C646-9403-05E6B482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62E0D-26C5-2F48-96F5-DBC6D5FC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0AED7-9708-FB4A-B7B5-E242C24E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54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1FA6E-9618-6640-9D7B-0DAF17D13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C5EE8-E750-FB4C-A495-22E5B7A8B7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E09DE-1059-BC42-B5D9-D7C707600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C2A30-9596-1D4F-A520-4AFB1C48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23C5-AF0D-5E49-B86D-008F5367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22F1-B412-BE44-88CD-8C5D0E061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9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D87C-EE72-D04D-A3F2-2E96D4FD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1460E-3587-1849-8E9F-7FFAD1C6B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16C2B-893D-CD4A-B77E-B0DD3685A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352BA-34B3-A240-94B0-F2F65553E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8F07F-199B-054F-BDB4-9025D1120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CAF794-D4CE-A44B-A52D-2A10B325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2F36B-3E6F-F046-BC45-7A924BBF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FB2088-6168-8842-8447-8AFAF9F3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9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D305-7239-0D46-B66B-F8670EDE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8D084-E3C7-E74C-8B10-57095DA9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86894-1043-494C-9158-59F9FF3A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B190A-F36E-6148-B151-9BAE6564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4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ACB4D-8134-FC49-B4D6-B18FD1030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74E70-8D96-4946-9A5E-B3882112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FA090-DAA4-6B48-BE9A-B196F839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A0CD-AFCE-224A-800A-894F50D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6C1BA-F80C-E04D-9B7B-8076A9C86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8447A-CEA6-6B4E-B383-67AF08C93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37E8A-999F-724E-8AB7-699ED737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4DA78-441A-284B-AFF8-A94D0AF8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650058-9EE7-A647-BFE4-0C4F1DCF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4612-B06B-094A-BF7A-32AD97C3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CCB1E-48F5-4A4E-ABA9-A87CA4F4A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E3D24-1EDC-224C-B8B7-D40B40ABF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7B1CF-96FC-D74F-9EEF-5C733C195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9BEE7-4068-3D4F-A7EC-DFFF0D38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ED106-2D9D-AD48-BC16-3E5D41FF9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3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8AEAC-9FB1-C24B-B50D-39437ADD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472C5-8D0D-214F-B91E-070AAE9D8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27B14-1437-9444-9AC0-A4275FB32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5633-C59D-2F4C-ADE4-F8C31AF066C1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1556E-A798-B04B-B3AE-5CBDFFFBAC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ECF91-DFDC-6B44-994C-4008E0E21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5CA1E-7C8C-EF4A-B3BE-BB482B3E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64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9858-184A-1049-A1E0-1CAFFF248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dirty="0"/>
              <a:t>Evaluating Password Strength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BBB795-689E-D046-9AC5-667EF6A27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/>
              <a:t>Patrick Routh</a:t>
            </a:r>
          </a:p>
          <a:p>
            <a:pPr algn="l"/>
            <a:r>
              <a:rPr lang="en-US" sz="2000" dirty="0"/>
              <a:t>November,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496E9-C4E4-6549-BE81-5B52D046A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71" b="21350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89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9C48-3758-EE46-8B61-4AF7DCB8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 Classification 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A50DD6-0019-A349-B1D9-474BC9F40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754111"/>
              </p:ext>
            </p:extLst>
          </p:nvPr>
        </p:nvGraphicFramePr>
        <p:xfrm>
          <a:off x="546221" y="2148840"/>
          <a:ext cx="8181090" cy="31407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185">
                  <a:extLst>
                    <a:ext uri="{9D8B030D-6E8A-4147-A177-3AD203B41FA5}">
                      <a16:colId xmlns:a16="http://schemas.microsoft.com/office/drawing/2014/main" val="1567198952"/>
                    </a:ext>
                  </a:extLst>
                </a:gridCol>
                <a:gridCol w="1059727">
                  <a:extLst>
                    <a:ext uri="{9D8B030D-6E8A-4147-A177-3AD203B41FA5}">
                      <a16:colId xmlns:a16="http://schemas.microsoft.com/office/drawing/2014/main" val="3937217262"/>
                    </a:ext>
                  </a:extLst>
                </a:gridCol>
                <a:gridCol w="1419218">
                  <a:extLst>
                    <a:ext uri="{9D8B030D-6E8A-4147-A177-3AD203B41FA5}">
                      <a16:colId xmlns:a16="http://schemas.microsoft.com/office/drawing/2014/main" val="803197572"/>
                    </a:ext>
                  </a:extLst>
                </a:gridCol>
                <a:gridCol w="1180074">
                  <a:extLst>
                    <a:ext uri="{9D8B030D-6E8A-4147-A177-3AD203B41FA5}">
                      <a16:colId xmlns:a16="http://schemas.microsoft.com/office/drawing/2014/main" val="744613069"/>
                    </a:ext>
                  </a:extLst>
                </a:gridCol>
                <a:gridCol w="1622789">
                  <a:extLst>
                    <a:ext uri="{9D8B030D-6E8A-4147-A177-3AD203B41FA5}">
                      <a16:colId xmlns:a16="http://schemas.microsoft.com/office/drawing/2014/main" val="2721528412"/>
                    </a:ext>
                  </a:extLst>
                </a:gridCol>
                <a:gridCol w="1357097">
                  <a:extLst>
                    <a:ext uri="{9D8B030D-6E8A-4147-A177-3AD203B41FA5}">
                      <a16:colId xmlns:a16="http://schemas.microsoft.com/office/drawing/2014/main" val="437879019"/>
                    </a:ext>
                  </a:extLst>
                </a:gridCol>
              </a:tblGrid>
              <a:tr h="75812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Model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Base Model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Base Model Test Accuracy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Prediction Accuracy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Ratio of Labeled:Unlabeled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Classified Observations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8382362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Logistic Regression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LR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54%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131,068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9392884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Random Forest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RF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131,068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761362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XGBoost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XGB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131,068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322195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88.07%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44.46%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131,068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1517367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88.07%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23.05%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169,900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8844039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88.07%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66.60%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1:1/3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82,928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6987353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88.07%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59.57%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1:1/2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91,625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6346848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66.60%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51.18%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1:1/4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82,928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6876881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88.07%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75.72%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1:1/4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74,231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5802388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75.72%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64.28%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1:1/4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82,928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282400"/>
                  </a:ext>
                </a:extLst>
              </a:tr>
              <a:tr h="2166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NN Model 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64.28%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54.27%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1:1/4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91,625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08089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385E47-7976-E14E-B24C-31717958E0A3}"/>
              </a:ext>
            </a:extLst>
          </p:cNvPr>
          <p:cNvSpPr txBox="1"/>
          <p:nvPr/>
        </p:nvSpPr>
        <p:spPr>
          <a:xfrm>
            <a:off x="8981955" y="2314936"/>
            <a:ext cx="3032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data = less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performed the best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25D8F5-F1A0-FF4F-8E99-C657A0B3B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06611"/>
              </p:ext>
            </p:extLst>
          </p:nvPr>
        </p:nvGraphicFramePr>
        <p:xfrm>
          <a:off x="8900933" y="3684805"/>
          <a:ext cx="3194610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870">
                  <a:extLst>
                    <a:ext uri="{9D8B030D-6E8A-4147-A177-3AD203B41FA5}">
                      <a16:colId xmlns:a16="http://schemas.microsoft.com/office/drawing/2014/main" val="3129840291"/>
                    </a:ext>
                  </a:extLst>
                </a:gridCol>
                <a:gridCol w="1064870">
                  <a:extLst>
                    <a:ext uri="{9D8B030D-6E8A-4147-A177-3AD203B41FA5}">
                      <a16:colId xmlns:a16="http://schemas.microsoft.com/office/drawing/2014/main" val="3922266"/>
                    </a:ext>
                  </a:extLst>
                </a:gridCol>
                <a:gridCol w="1064870">
                  <a:extLst>
                    <a:ext uri="{9D8B030D-6E8A-4147-A177-3AD203B41FA5}">
                      <a16:colId xmlns:a16="http://schemas.microsoft.com/office/drawing/2014/main" val="780627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 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Data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192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LR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54%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131,068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3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NN 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44.46%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131,068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91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07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5E4048-E358-9643-82B7-75B11A2EF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0" r="41058" b="-1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BE1D3-20FD-CE42-A489-16A3484C7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17" r="15368" b="1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66094-0492-B649-A65E-3227A197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en-US" sz="2800" b="1"/>
              <a:t>Advancements in Security Authentication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788F0-0319-5845-9E69-FD8CBD4B4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3081756"/>
            <a:ext cx="4620544" cy="1775994"/>
          </a:xfrm>
        </p:spPr>
        <p:txBody>
          <a:bodyPr>
            <a:normAutofit/>
          </a:bodyPr>
          <a:lstStyle/>
          <a:p>
            <a:r>
              <a:rPr lang="en-US" sz="1700" dirty="0"/>
              <a:t>Multi-Factor</a:t>
            </a:r>
          </a:p>
          <a:p>
            <a:r>
              <a:rPr lang="en-US" sz="1700" dirty="0"/>
              <a:t>Biometrics-based</a:t>
            </a:r>
          </a:p>
          <a:p>
            <a:r>
              <a:rPr lang="en-US" sz="1700" dirty="0"/>
              <a:t>Continuous User Behavior</a:t>
            </a:r>
          </a:p>
          <a:p>
            <a:r>
              <a:rPr lang="en-US" sz="1700" dirty="0"/>
              <a:t>Blockchain</a:t>
            </a:r>
          </a:p>
          <a:p>
            <a:r>
              <a:rPr lang="en-US" sz="1700" dirty="0"/>
              <a:t>Quantum Technologies</a:t>
            </a:r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10974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3B8C94-7B57-CF4C-A99E-1E147C022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6" r="361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EA7BB-B5CC-784B-AD00-31F8509F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78393"/>
            <a:ext cx="5314536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What is a Password?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71B5B-132A-0C4E-97F5-F0949D62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9286"/>
            <a:ext cx="5314543" cy="650447"/>
          </a:xfrm>
        </p:spPr>
        <p:txBody>
          <a:bodyPr anchor="t">
            <a:normAutofit/>
          </a:bodyPr>
          <a:lstStyle/>
          <a:p>
            <a:r>
              <a:rPr lang="en-US" sz="1800" dirty="0"/>
              <a:t>Word or phrase that is used as an authentication or authorization tool to gain access to data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D1041-E217-384F-9B7B-584D97978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22" r="29747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7F11C6-982C-BF46-83EA-0A63B6002ED6}"/>
              </a:ext>
            </a:extLst>
          </p:cNvPr>
          <p:cNvSpPr/>
          <p:nvPr/>
        </p:nvSpPr>
        <p:spPr>
          <a:xfrm>
            <a:off x="233657" y="3549815"/>
            <a:ext cx="68444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Password strength - numerically expressed measure of how uncrackable a password 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Two major factors: length and complexity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Length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Complexity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Example: Password of length 6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(96 possible characters) ^ 6 total characters = 7.8 x 10^11 = 7,800,000,000,000 combinations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1A56D1-87C0-7C44-A783-B8843A7F604F}"/>
              </a:ext>
            </a:extLst>
          </p:cNvPr>
          <p:cNvSpPr txBox="1">
            <a:spLocks/>
          </p:cNvSpPr>
          <p:nvPr/>
        </p:nvSpPr>
        <p:spPr>
          <a:xfrm>
            <a:off x="762000" y="2444381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How do I create a strong password?</a:t>
            </a:r>
          </a:p>
        </p:txBody>
      </p:sp>
    </p:spTree>
    <p:extLst>
      <p:ext uri="{BB962C8B-B14F-4D97-AF65-F5344CB8AC3E}">
        <p14:creationId xmlns:p14="http://schemas.microsoft.com/office/powerpoint/2010/main" val="1336943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BAE20-72D7-1440-9536-4F910E63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Brute-Force Analysis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1F5EB3E-53BD-0945-B5A1-7142A78357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071753"/>
              </p:ext>
            </p:extLst>
          </p:nvPr>
        </p:nvGraphicFramePr>
        <p:xfrm>
          <a:off x="838200" y="1639354"/>
          <a:ext cx="105156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50058064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9358933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183893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Characters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Lowercase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39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 minutes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 seconds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21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1.36 minutes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0.046 seconds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67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2.15 hours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11.9 seconds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37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8.51 days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5.15 minutes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8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2.21 years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2.23 hours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096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 centuries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2.42 days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06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millennia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2.07 months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0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1,899 millennia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4.48 years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335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180,365 millennia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1.16 centuries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49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17,184,705 millennia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3.03 millennia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375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1,627,797,068 millennia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78.7 millennia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65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characters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154,640,721,434 millennia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2,046 millennia 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8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50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0850-0A80-C44C-B052-B5EA4021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 b="1" dirty="0"/>
              <a:t>Online Password Checkers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58025-9131-C14F-8722-28E3C7E54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anchor="t">
            <a:normAutofit/>
          </a:bodyPr>
          <a:lstStyle/>
          <a:p>
            <a:r>
              <a:rPr lang="en-US" sz="2000" dirty="0"/>
              <a:t>My1Login</a:t>
            </a:r>
          </a:p>
          <a:p>
            <a:r>
              <a:rPr lang="en-US" sz="2000" dirty="0"/>
              <a:t>PasswordMeter</a:t>
            </a:r>
          </a:p>
          <a:p>
            <a:r>
              <a:rPr lang="en-US" sz="2000" dirty="0"/>
              <a:t>JavaScript</a:t>
            </a:r>
          </a:p>
          <a:p>
            <a:r>
              <a:rPr lang="en-US" sz="2000" dirty="0"/>
              <a:t>LastPass</a:t>
            </a:r>
          </a:p>
          <a:p>
            <a:r>
              <a:rPr lang="en-US" sz="2000" dirty="0"/>
              <a:t>Thycotic</a:t>
            </a:r>
          </a:p>
          <a:p>
            <a:r>
              <a:rPr lang="en-US" sz="2000" dirty="0"/>
              <a:t>Comparitech</a:t>
            </a:r>
          </a:p>
          <a:p>
            <a:endParaRPr lang="en-US" sz="20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BFC58-F9FE-404D-A296-DBB53EB6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45" y="696037"/>
            <a:ext cx="1017204" cy="1017204"/>
          </a:xfrm>
          <a:prstGeom prst="round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1932F-730F-B744-8B7F-230DA57E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409" y="759029"/>
            <a:ext cx="2754569" cy="1370398"/>
          </a:xfrm>
          <a:prstGeom prst="round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A65EA-5CBB-0D45-B96C-EE49DB67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06" y="3485927"/>
            <a:ext cx="1885522" cy="1202020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EC22F-C36D-E04E-9815-63379CE62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385" y="5465108"/>
            <a:ext cx="2612571" cy="1280160"/>
          </a:xfrm>
          <a:prstGeom prst="round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525E9-B92E-9F41-87C4-F0711AAD9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7656" y="5076564"/>
            <a:ext cx="2648470" cy="132423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8600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228541-D63A-1F46-B680-F286075E5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674" y="1123527"/>
            <a:ext cx="6907200" cy="46048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195F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EE24BE-E50F-C041-AEAC-0F5C42DC0C3E}"/>
              </a:ext>
            </a:extLst>
          </p:cNvPr>
          <p:cNvSpPr txBox="1"/>
          <p:nvPr/>
        </p:nvSpPr>
        <p:spPr>
          <a:xfrm>
            <a:off x="8574555" y="1604121"/>
            <a:ext cx="33465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of 8 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passwords every 90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personal identifiers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repeat a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simple dictionary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numbers and special characters! (!@#$%^&amp;*)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9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56F-7534-0945-A8C0-E9929FEC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29" y="338905"/>
            <a:ext cx="6586491" cy="646330"/>
          </a:xfrm>
        </p:spPr>
        <p:txBody>
          <a:bodyPr anchor="b">
            <a:normAutofit fontScale="90000"/>
          </a:bodyPr>
          <a:lstStyle/>
          <a:p>
            <a:r>
              <a:rPr lang="en-US" b="1" dirty="0"/>
              <a:t>Analyzing Real Passwords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2782-762D-FA40-9234-30223D487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6" r="8695"/>
          <a:stretch/>
        </p:blipFill>
        <p:spPr>
          <a:xfrm>
            <a:off x="20" y="10"/>
            <a:ext cx="4501153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DF4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046A-C2CD-CF43-BCFB-C7D5DBDCA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69" y="1053021"/>
            <a:ext cx="6586489" cy="806600"/>
          </a:xfrm>
        </p:spPr>
        <p:txBody>
          <a:bodyPr>
            <a:normAutofit/>
          </a:bodyPr>
          <a:lstStyle/>
          <a:p>
            <a:r>
              <a:rPr lang="en-US" sz="2000" dirty="0"/>
              <a:t>Data Breaches and Data Leaks</a:t>
            </a:r>
          </a:p>
          <a:p>
            <a:r>
              <a:rPr lang="en-US" sz="2000" dirty="0"/>
              <a:t>Havibeenpwned – 500+ million compromised passwords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95444-C53B-234C-9D0E-8E05F30F01B7}"/>
              </a:ext>
            </a:extLst>
          </p:cNvPr>
          <p:cNvSpPr txBox="1"/>
          <p:nvPr/>
        </p:nvSpPr>
        <p:spPr>
          <a:xfrm>
            <a:off x="7196540" y="3222598"/>
            <a:ext cx="18473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257C1C-1866-EB4E-BB85-32B64E5E1FBD}"/>
              </a:ext>
            </a:extLst>
          </p:cNvPr>
          <p:cNvSpPr/>
          <p:nvPr/>
        </p:nvSpPr>
        <p:spPr>
          <a:xfrm>
            <a:off x="9942217" y="2749653"/>
            <a:ext cx="1492717" cy="1207165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BAD</a:t>
            </a:r>
            <a:endParaRPr lang="en-US" sz="4000" dirty="0"/>
          </a:p>
          <a:p>
            <a:pPr algn="ctr"/>
            <a:r>
              <a:rPr lang="en-US" sz="2000" dirty="0"/>
              <a:t>388,720</a:t>
            </a:r>
          </a:p>
          <a:p>
            <a:pPr algn="ctr"/>
            <a:r>
              <a:rPr lang="en-US" sz="2000" dirty="0"/>
              <a:t>57%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683F94-40B7-6D4C-8081-DEE2480C9CBF}"/>
              </a:ext>
            </a:extLst>
          </p:cNvPr>
          <p:cNvSpPr/>
          <p:nvPr/>
        </p:nvSpPr>
        <p:spPr>
          <a:xfrm>
            <a:off x="6542546" y="5097265"/>
            <a:ext cx="1492716" cy="12071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FINE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273,339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41%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BFAE29-2004-0343-919E-2B52A5D58109}"/>
              </a:ext>
            </a:extLst>
          </p:cNvPr>
          <p:cNvSpPr/>
          <p:nvPr/>
        </p:nvSpPr>
        <p:spPr>
          <a:xfrm>
            <a:off x="6740460" y="2304017"/>
            <a:ext cx="1096888" cy="65709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217,626</a:t>
            </a:r>
          </a:p>
          <a:p>
            <a:pPr algn="ctr"/>
            <a:r>
              <a:rPr lang="en-US" dirty="0"/>
              <a:t>32%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93C0DC-D36B-DB40-B2C1-FCCF4D1DAEC7}"/>
              </a:ext>
            </a:extLst>
          </p:cNvPr>
          <p:cNvSpPr/>
          <p:nvPr/>
        </p:nvSpPr>
        <p:spPr>
          <a:xfrm>
            <a:off x="6740460" y="3737812"/>
            <a:ext cx="1096888" cy="65709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28,724</a:t>
            </a:r>
          </a:p>
          <a:p>
            <a:pPr algn="ctr"/>
            <a:r>
              <a:rPr lang="en-US" dirty="0"/>
              <a:t>4%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25002F-6D29-6F4B-991A-7FB65EC3A2A1}"/>
              </a:ext>
            </a:extLst>
          </p:cNvPr>
          <p:cNvSpPr/>
          <p:nvPr/>
        </p:nvSpPr>
        <p:spPr>
          <a:xfrm>
            <a:off x="6740460" y="3024689"/>
            <a:ext cx="1096888" cy="65709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142,370</a:t>
            </a:r>
          </a:p>
          <a:p>
            <a:pPr algn="ctr"/>
            <a:r>
              <a:rPr lang="en-US" dirty="0"/>
              <a:t>21%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EBE375-ECC8-4B43-92A8-5000A753A7D4}"/>
              </a:ext>
            </a:extLst>
          </p:cNvPr>
          <p:cNvSpPr txBox="1"/>
          <p:nvPr/>
        </p:nvSpPr>
        <p:spPr>
          <a:xfrm>
            <a:off x="7869740" y="387049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&lt; 6 characters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A74BF1-1523-BA4C-A232-E5F84E8EB303}"/>
              </a:ext>
            </a:extLst>
          </p:cNvPr>
          <p:cNvSpPr txBox="1"/>
          <p:nvPr/>
        </p:nvSpPr>
        <p:spPr>
          <a:xfrm>
            <a:off x="7865700" y="3178400"/>
            <a:ext cx="149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Numbers only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DCEA7-136C-CD4E-9FA3-7882DF5610CB}"/>
              </a:ext>
            </a:extLst>
          </p:cNvPr>
          <p:cNvSpPr txBox="1"/>
          <p:nvPr/>
        </p:nvSpPr>
        <p:spPr>
          <a:xfrm>
            <a:off x="7889525" y="2486302"/>
            <a:ext cx="1279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Letters only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9394AD6-E0D5-FB4B-9BB2-86D512E2CE18}"/>
              </a:ext>
            </a:extLst>
          </p:cNvPr>
          <p:cNvSpPr/>
          <p:nvPr/>
        </p:nvSpPr>
        <p:spPr>
          <a:xfrm>
            <a:off x="9942217" y="5583103"/>
            <a:ext cx="1492716" cy="120716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BEST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126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0.0002%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6D24028-EE69-6F4B-BDEB-F05DE0E7DC93}"/>
              </a:ext>
            </a:extLst>
          </p:cNvPr>
          <p:cNvSpPr/>
          <p:nvPr/>
        </p:nvSpPr>
        <p:spPr>
          <a:xfrm>
            <a:off x="9942217" y="4346575"/>
            <a:ext cx="1492716" cy="1207165"/>
          </a:xfrm>
          <a:prstGeom prst="roundRect">
            <a:avLst/>
          </a:prstGeom>
          <a:solidFill>
            <a:srgbClr val="0C643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GOOD</a:t>
            </a:r>
          </a:p>
          <a:p>
            <a:pPr algn="ctr"/>
            <a:r>
              <a:rPr lang="en-US" sz="2000" dirty="0"/>
              <a:t>390</a:t>
            </a:r>
          </a:p>
          <a:p>
            <a:pPr algn="ctr"/>
            <a:r>
              <a:rPr lang="en-US" sz="2000" dirty="0"/>
              <a:t>0.0006%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65F2B8-431C-A940-B3A0-670EFFBB7B78}"/>
              </a:ext>
            </a:extLst>
          </p:cNvPr>
          <p:cNvSpPr txBox="1"/>
          <p:nvPr/>
        </p:nvSpPr>
        <p:spPr>
          <a:xfrm>
            <a:off x="8057805" y="5239182"/>
            <a:ext cx="143981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6+ characters</a:t>
            </a:r>
          </a:p>
          <a:p>
            <a:r>
              <a:rPr lang="en-US" dirty="0"/>
              <a:t>Numbers</a:t>
            </a:r>
          </a:p>
          <a:p>
            <a:r>
              <a:rPr lang="en-US" dirty="0"/>
              <a:t>Letters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FE7EBA-48AC-7A4D-A5D8-4521F5E1F1F4}"/>
              </a:ext>
            </a:extLst>
          </p:cNvPr>
          <p:cNvSpPr/>
          <p:nvPr/>
        </p:nvSpPr>
        <p:spPr>
          <a:xfrm>
            <a:off x="4543891" y="3737812"/>
            <a:ext cx="1955001" cy="149736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677,566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8DB35A-16F7-014C-83DF-2B6C6804933F}"/>
              </a:ext>
            </a:extLst>
          </p:cNvPr>
          <p:cNvCxnSpPr>
            <a:cxnSpLocks/>
          </p:cNvCxnSpPr>
          <p:nvPr/>
        </p:nvCxnSpPr>
        <p:spPr>
          <a:xfrm flipH="1" flipV="1">
            <a:off x="5521391" y="3431082"/>
            <a:ext cx="1" cy="36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E5945C-6D11-D747-9AA9-70F9D0467F4A}"/>
              </a:ext>
            </a:extLst>
          </p:cNvPr>
          <p:cNvCxnSpPr/>
          <p:nvPr/>
        </p:nvCxnSpPr>
        <p:spPr>
          <a:xfrm flipH="1" flipV="1">
            <a:off x="5521391" y="5242687"/>
            <a:ext cx="1" cy="54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28E6DF-9DFE-6D4A-B6E7-9DA7EF88073E}"/>
              </a:ext>
            </a:extLst>
          </p:cNvPr>
          <p:cNvCxnSpPr/>
          <p:nvPr/>
        </p:nvCxnSpPr>
        <p:spPr>
          <a:xfrm>
            <a:off x="5521391" y="5786479"/>
            <a:ext cx="1021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05116F-18E6-E447-81AB-0B2D4F56E27B}"/>
              </a:ext>
            </a:extLst>
          </p:cNvPr>
          <p:cNvCxnSpPr/>
          <p:nvPr/>
        </p:nvCxnSpPr>
        <p:spPr>
          <a:xfrm>
            <a:off x="5521389" y="3431082"/>
            <a:ext cx="1188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85B359-114F-2641-89E8-EDAC2489FB86}"/>
              </a:ext>
            </a:extLst>
          </p:cNvPr>
          <p:cNvCxnSpPr>
            <a:cxnSpLocks/>
          </p:cNvCxnSpPr>
          <p:nvPr/>
        </p:nvCxnSpPr>
        <p:spPr>
          <a:xfrm>
            <a:off x="9453629" y="3367014"/>
            <a:ext cx="489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F59095-B85D-EF4D-8F68-55AD4CF540C5}"/>
              </a:ext>
            </a:extLst>
          </p:cNvPr>
          <p:cNvCxnSpPr>
            <a:cxnSpLocks/>
          </p:cNvCxnSpPr>
          <p:nvPr/>
        </p:nvCxnSpPr>
        <p:spPr>
          <a:xfrm>
            <a:off x="9497623" y="5569420"/>
            <a:ext cx="251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514129B-4D8A-F14D-A4E4-322F7C526F02}"/>
              </a:ext>
            </a:extLst>
          </p:cNvPr>
          <p:cNvCxnSpPr/>
          <p:nvPr/>
        </p:nvCxnSpPr>
        <p:spPr>
          <a:xfrm flipH="1" flipV="1">
            <a:off x="9748654" y="5285633"/>
            <a:ext cx="1" cy="54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37F2F50-912C-0845-9A7A-852291636D41}"/>
              </a:ext>
            </a:extLst>
          </p:cNvPr>
          <p:cNvCxnSpPr>
            <a:cxnSpLocks/>
          </p:cNvCxnSpPr>
          <p:nvPr/>
        </p:nvCxnSpPr>
        <p:spPr>
          <a:xfrm>
            <a:off x="9745915" y="5285633"/>
            <a:ext cx="2426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82AEAF7-7146-0449-BFB0-234F80969FC9}"/>
              </a:ext>
            </a:extLst>
          </p:cNvPr>
          <p:cNvCxnSpPr>
            <a:cxnSpLocks/>
          </p:cNvCxnSpPr>
          <p:nvPr/>
        </p:nvCxnSpPr>
        <p:spPr>
          <a:xfrm>
            <a:off x="9745915" y="5834273"/>
            <a:ext cx="196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2C8332-0418-4844-9140-8A1DBD239C6D}"/>
              </a:ext>
            </a:extLst>
          </p:cNvPr>
          <p:cNvCxnSpPr>
            <a:cxnSpLocks/>
          </p:cNvCxnSpPr>
          <p:nvPr/>
        </p:nvCxnSpPr>
        <p:spPr>
          <a:xfrm flipV="1">
            <a:off x="9624948" y="2670968"/>
            <a:ext cx="0" cy="1391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1EC49F3-F31A-BC43-88C5-D2824BFD8115}"/>
              </a:ext>
            </a:extLst>
          </p:cNvPr>
          <p:cNvCxnSpPr>
            <a:cxnSpLocks/>
          </p:cNvCxnSpPr>
          <p:nvPr/>
        </p:nvCxnSpPr>
        <p:spPr>
          <a:xfrm>
            <a:off x="9453629" y="4062736"/>
            <a:ext cx="171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72F6725-4C9A-254F-86E1-697DCBD5646D}"/>
              </a:ext>
            </a:extLst>
          </p:cNvPr>
          <p:cNvCxnSpPr>
            <a:cxnSpLocks/>
          </p:cNvCxnSpPr>
          <p:nvPr/>
        </p:nvCxnSpPr>
        <p:spPr>
          <a:xfrm>
            <a:off x="9455555" y="2675703"/>
            <a:ext cx="171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88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611B4-2D0C-F140-A646-34E538B7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Password Length Distribution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39B421-F585-ED40-987E-5FE9D186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422" y="492573"/>
            <a:ext cx="6248345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30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6AED30-2C74-434C-A5B1-2F625305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364" y="415508"/>
            <a:ext cx="4727700" cy="3059777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0AE623A-8FDB-B34B-B1F8-67D41A1A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72" y="415508"/>
            <a:ext cx="4764843" cy="3059777"/>
          </a:xfrm>
          <a:prstGeom prst="rect">
            <a:avLst/>
          </a:prstGeom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06929D4-3C9E-4F48-8D7A-368C4432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343" y="3516955"/>
            <a:ext cx="2893036" cy="1913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902BA3-06FE-884C-81A8-5C4ED8B35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116" y="3519792"/>
            <a:ext cx="2805340" cy="1918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63A59F-CC1A-6847-8669-31624E31F09D}"/>
              </a:ext>
            </a:extLst>
          </p:cNvPr>
          <p:cNvSpPr txBox="1"/>
          <p:nvPr/>
        </p:nvSpPr>
        <p:spPr>
          <a:xfrm>
            <a:off x="2256962" y="0"/>
            <a:ext cx="28696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Unlabeled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99776-2923-C24C-BEBB-28BCCE6197C6}"/>
              </a:ext>
            </a:extLst>
          </p:cNvPr>
          <p:cNvSpPr txBox="1"/>
          <p:nvPr/>
        </p:nvSpPr>
        <p:spPr>
          <a:xfrm>
            <a:off x="7588818" y="0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Labeled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D864A-A99F-2845-8E79-4898314F7BD5}"/>
              </a:ext>
            </a:extLst>
          </p:cNvPr>
          <p:cNvSpPr txBox="1"/>
          <p:nvPr/>
        </p:nvSpPr>
        <p:spPr>
          <a:xfrm>
            <a:off x="3237900" y="6042389"/>
            <a:ext cx="5706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Character Frequency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76898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F3CE8-3270-7641-AC8C-EBAB634B0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3200" b="1" dirty="0"/>
              <a:t>Assigning a Value to Assess Strength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C96A94A-6C1B-4BA0-B2A3-C7236D47F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Labelled Dataset</a:t>
            </a:r>
          </a:p>
          <a:p>
            <a:r>
              <a:rPr lang="en-US" sz="2000" dirty="0"/>
              <a:t>65,534 passwords</a:t>
            </a:r>
            <a:endParaRPr lang="en-US" b="1" dirty="0"/>
          </a:p>
          <a:p>
            <a:r>
              <a:rPr lang="en-US" sz="2000" dirty="0"/>
              <a:t>Password Length</a:t>
            </a:r>
          </a:p>
          <a:p>
            <a:pPr marL="628650" lvl="1" indent="-171450"/>
            <a:r>
              <a:rPr lang="en-US" sz="1600" dirty="0"/>
              <a:t>Average: 9.98 characters</a:t>
            </a:r>
          </a:p>
          <a:p>
            <a:pPr marL="628650" lvl="1" indent="-171450"/>
            <a:r>
              <a:rPr lang="en-US" sz="1600" dirty="0"/>
              <a:t>Min: 2</a:t>
            </a:r>
          </a:p>
          <a:p>
            <a:pPr marL="628650" lvl="1" indent="-171450"/>
            <a:r>
              <a:rPr lang="en-US" sz="1600" dirty="0"/>
              <a:t>Max: 220</a:t>
            </a:r>
          </a:p>
          <a:p>
            <a:pPr marL="171450" indent="-171450"/>
            <a:r>
              <a:rPr lang="en-US" sz="2000" dirty="0"/>
              <a:t>Password Strength</a:t>
            </a:r>
          </a:p>
          <a:p>
            <a:pPr marL="628650" lvl="1" indent="-171450"/>
            <a:r>
              <a:rPr lang="en-US" sz="1600" dirty="0"/>
              <a:t>0 - 8801</a:t>
            </a:r>
          </a:p>
          <a:p>
            <a:pPr marL="628650" lvl="1" indent="-171450"/>
            <a:r>
              <a:rPr lang="en-US" sz="1600" dirty="0"/>
              <a:t>1 - 48653</a:t>
            </a:r>
          </a:p>
          <a:p>
            <a:pPr marL="628650" lvl="1" indent="-171450"/>
            <a:r>
              <a:rPr lang="en-US" sz="1600" dirty="0"/>
              <a:t>2 - 8080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BBF70-6146-E140-9438-6778BC69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957647"/>
            <a:ext cx="6250769" cy="47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98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531</Words>
  <Application>Microsoft Macintosh PowerPoint</Application>
  <PresentationFormat>Widescreen</PresentationFormat>
  <Paragraphs>223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Evaluating Password Strength</vt:lpstr>
      <vt:lpstr>What is a Password?</vt:lpstr>
      <vt:lpstr>Brute-Force Analysis</vt:lpstr>
      <vt:lpstr>Online Password Checkers</vt:lpstr>
      <vt:lpstr>PowerPoint Presentation</vt:lpstr>
      <vt:lpstr>Analyzing Real Passwords</vt:lpstr>
      <vt:lpstr>Password Length Distribution</vt:lpstr>
      <vt:lpstr>PowerPoint Presentation</vt:lpstr>
      <vt:lpstr>Assigning a Value to Assess Strength</vt:lpstr>
      <vt:lpstr>Machine Learning Classification Results</vt:lpstr>
      <vt:lpstr>Advancements in Security Authentication Protocols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Password Strength</dc:title>
  <dc:creator>PATRICK ROUTH</dc:creator>
  <cp:lastModifiedBy>PATRICK ROUTH</cp:lastModifiedBy>
  <cp:revision>6</cp:revision>
  <dcterms:created xsi:type="dcterms:W3CDTF">2019-11-08T12:14:20Z</dcterms:created>
  <dcterms:modified xsi:type="dcterms:W3CDTF">2019-11-08T13:44:39Z</dcterms:modified>
</cp:coreProperties>
</file>